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4"/>
  </p:sldMasterIdLst>
  <p:notesMasterIdLst>
    <p:notesMasterId r:id="rId6"/>
  </p:notesMasterIdLst>
  <p:sldIdLst>
    <p:sldId id="260" r:id="rId5"/>
  </p:sldIdLst>
  <p:sldSz cx="9906000" cy="6858000" type="A4"/>
  <p:notesSz cx="7104063" cy="10234613"/>
  <p:embeddedFontLst>
    <p:embeddedFont>
      <p:font typeface="United Curriculum" pitchFamily="2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A442"/>
    <a:srgbClr val="CAC3DF"/>
    <a:srgbClr val="553F6D"/>
    <a:srgbClr val="D7D1E7"/>
    <a:srgbClr val="99B567"/>
    <a:srgbClr val="335A85"/>
    <a:srgbClr val="FFFFEF"/>
    <a:srgbClr val="FFFFFF"/>
    <a:srgbClr val="4E83BE"/>
    <a:srgbClr val="C2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57EFEC-2D40-456F-A69A-36A85B9ECA28}" v="2" dt="2024-06-25T08:07:49.9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6"/>
    <p:restoredTop sz="94663"/>
  </p:normalViewPr>
  <p:slideViewPr>
    <p:cSldViewPr snapToGrid="0">
      <p:cViewPr varScale="1">
        <p:scale>
          <a:sx n="130" d="100"/>
          <a:sy n="130" d="100"/>
        </p:scale>
        <p:origin x="1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ie Cutler" userId="c5b094de-3707-4aae-994d-70175e9a1467" providerId="ADAL" clId="{148BDB7A-1FCD-4B83-A6F4-7BD7647A4742}"/>
    <pc:docChg chg="modSld">
      <pc:chgData name="Charlie Cutler" userId="c5b094de-3707-4aae-994d-70175e9a1467" providerId="ADAL" clId="{148BDB7A-1FCD-4B83-A6F4-7BD7647A4742}" dt="2023-05-29T13:15:20.993" v="11" actId="20577"/>
      <pc:docMkLst>
        <pc:docMk/>
      </pc:docMkLst>
      <pc:sldChg chg="modSp mod">
        <pc:chgData name="Charlie Cutler" userId="c5b094de-3707-4aae-994d-70175e9a1467" providerId="ADAL" clId="{148BDB7A-1FCD-4B83-A6F4-7BD7647A4742}" dt="2023-05-29T13:15:20.993" v="11" actId="20577"/>
        <pc:sldMkLst>
          <pc:docMk/>
          <pc:sldMk cId="1613691197" sldId="260"/>
        </pc:sldMkLst>
        <pc:spChg chg="mod">
          <ac:chgData name="Charlie Cutler" userId="c5b094de-3707-4aae-994d-70175e9a1467" providerId="ADAL" clId="{148BDB7A-1FCD-4B83-A6F4-7BD7647A4742}" dt="2023-05-29T13:15:20.993" v="11" actId="20577"/>
          <ac:spMkLst>
            <pc:docMk/>
            <pc:sldMk cId="1613691197" sldId="260"/>
            <ac:spMk id="10" creationId="{3A97011E-9366-35FF-6088-D803B9208AC8}"/>
          </ac:spMkLst>
        </pc:spChg>
      </pc:sldChg>
    </pc:docChg>
  </pc:docChgLst>
  <pc:docChgLst>
    <pc:chgData name="Hannah Whaites" userId="ec7f32bc-6f8d-49d4-813c-f1068aa6397c" providerId="ADAL" clId="{1957EFEC-2D40-456F-A69A-36A85B9ECA28}"/>
    <pc:docChg chg="modSld">
      <pc:chgData name="Hannah Whaites" userId="ec7f32bc-6f8d-49d4-813c-f1068aa6397c" providerId="ADAL" clId="{1957EFEC-2D40-456F-A69A-36A85B9ECA28}" dt="2024-06-25T08:07:52.828" v="2" actId="1076"/>
      <pc:docMkLst>
        <pc:docMk/>
      </pc:docMkLst>
      <pc:sldChg chg="addSp delSp modSp mod">
        <pc:chgData name="Hannah Whaites" userId="ec7f32bc-6f8d-49d4-813c-f1068aa6397c" providerId="ADAL" clId="{1957EFEC-2D40-456F-A69A-36A85B9ECA28}" dt="2024-06-25T08:07:52.828" v="2" actId="1076"/>
        <pc:sldMkLst>
          <pc:docMk/>
          <pc:sldMk cId="1613691197" sldId="260"/>
        </pc:sldMkLst>
        <pc:grpChg chg="del">
          <ac:chgData name="Hannah Whaites" userId="ec7f32bc-6f8d-49d4-813c-f1068aa6397c" providerId="ADAL" clId="{1957EFEC-2D40-456F-A69A-36A85B9ECA28}" dt="2024-06-25T08:07:49.978" v="1" actId="478"/>
          <ac:grpSpMkLst>
            <pc:docMk/>
            <pc:sldMk cId="1613691197" sldId="260"/>
            <ac:grpSpMk id="46" creationId="{B4680A8C-3917-3557-E497-769D5B814B1C}"/>
          </ac:grpSpMkLst>
        </pc:grpChg>
        <pc:picChg chg="add mod">
          <ac:chgData name="Hannah Whaites" userId="ec7f32bc-6f8d-49d4-813c-f1068aa6397c" providerId="ADAL" clId="{1957EFEC-2D40-456F-A69A-36A85B9ECA28}" dt="2024-06-25T08:07:52.828" v="2" actId="1076"/>
          <ac:picMkLst>
            <pc:docMk/>
            <pc:sldMk cId="1613691197" sldId="260"/>
            <ac:picMk id="3" creationId="{6A972470-7CDE-ABA6-7D44-C9036BE5EF7C}"/>
          </ac:picMkLst>
        </pc:picChg>
      </pc:sldChg>
    </pc:docChg>
  </pc:docChgLst>
  <pc:docChgLst>
    <pc:chgData name="Hannah Whaites" userId="ec7f32bc-6f8d-49d4-813c-f1068aa6397c" providerId="ADAL" clId="{590B121E-B601-4348-BA07-434234F877D0}"/>
    <pc:docChg chg="modSld">
      <pc:chgData name="Hannah Whaites" userId="ec7f32bc-6f8d-49d4-813c-f1068aa6397c" providerId="ADAL" clId="{590B121E-B601-4348-BA07-434234F877D0}" dt="2024-06-24T15:53:12.582" v="1" actId="20577"/>
      <pc:docMkLst>
        <pc:docMk/>
      </pc:docMkLst>
      <pc:sldChg chg="modNotesTx">
        <pc:chgData name="Hannah Whaites" userId="ec7f32bc-6f8d-49d4-813c-f1068aa6397c" providerId="ADAL" clId="{590B121E-B601-4348-BA07-434234F877D0}" dt="2024-06-24T15:53:12.582" v="1" actId="20577"/>
        <pc:sldMkLst>
          <pc:docMk/>
          <pc:sldMk cId="1613691197" sldId="260"/>
        </pc:sldMkLst>
      </pc:sldChg>
    </pc:docChg>
  </pc:docChgLst>
  <pc:docChgLst>
    <pc:chgData name="Hannah Lewis" userId="ec7f32bc-6f8d-49d4-813c-f1068aa6397c" providerId="ADAL" clId="{71AE435E-D241-4685-A964-013FEDBB1806}"/>
    <pc:docChg chg="modSld">
      <pc:chgData name="Hannah Lewis" userId="ec7f32bc-6f8d-49d4-813c-f1068aa6397c" providerId="ADAL" clId="{71AE435E-D241-4685-A964-013FEDBB1806}" dt="2024-05-28T12:59:12.881" v="1" actId="1076"/>
      <pc:docMkLst>
        <pc:docMk/>
      </pc:docMkLst>
      <pc:sldChg chg="modSp mod">
        <pc:chgData name="Hannah Lewis" userId="ec7f32bc-6f8d-49d4-813c-f1068aa6397c" providerId="ADAL" clId="{71AE435E-D241-4685-A964-013FEDBB1806}" dt="2024-05-28T12:59:12.881" v="1" actId="1076"/>
        <pc:sldMkLst>
          <pc:docMk/>
          <pc:sldMk cId="1613691197" sldId="260"/>
        </pc:sldMkLst>
        <pc:spChg chg="mod">
          <ac:chgData name="Hannah Lewis" userId="ec7f32bc-6f8d-49d4-813c-f1068aa6397c" providerId="ADAL" clId="{71AE435E-D241-4685-A964-013FEDBB1806}" dt="2024-05-28T12:59:12.881" v="1" actId="1076"/>
          <ac:spMkLst>
            <pc:docMk/>
            <pc:sldMk cId="1613691197" sldId="260"/>
            <ac:spMk id="47" creationId="{02C09720-FBBE-9C86-8C94-35367E99E8EF}"/>
          </ac:spMkLst>
        </pc:spChg>
      </pc:sldChg>
    </pc:docChg>
  </pc:docChgLst>
  <pc:docChgLst>
    <pc:chgData name="Hannah Whaites" userId="ec7f32bc-6f8d-49d4-813c-f1068aa6397c" providerId="ADAL" clId="{73E16994-7598-4315-9DA9-0701FC0204E5}"/>
    <pc:docChg chg="modSld">
      <pc:chgData name="Hannah Whaites" userId="ec7f32bc-6f8d-49d4-813c-f1068aa6397c" providerId="ADAL" clId="{73E16994-7598-4315-9DA9-0701FC0204E5}" dt="2023-05-18T13:27:25.989" v="11" actId="1076"/>
      <pc:docMkLst>
        <pc:docMk/>
      </pc:docMkLst>
      <pc:sldChg chg="modSp mod">
        <pc:chgData name="Hannah Whaites" userId="ec7f32bc-6f8d-49d4-813c-f1068aa6397c" providerId="ADAL" clId="{73E16994-7598-4315-9DA9-0701FC0204E5}" dt="2023-05-18T13:27:25.989" v="11" actId="1076"/>
        <pc:sldMkLst>
          <pc:docMk/>
          <pc:sldMk cId="1613691197" sldId="260"/>
        </pc:sldMkLst>
        <pc:spChg chg="mod">
          <ac:chgData name="Hannah Whaites" userId="ec7f32bc-6f8d-49d4-813c-f1068aa6397c" providerId="ADAL" clId="{73E16994-7598-4315-9DA9-0701FC0204E5}" dt="2023-05-18T13:27:16.854" v="8" actId="1076"/>
          <ac:spMkLst>
            <pc:docMk/>
            <pc:sldMk cId="1613691197" sldId="260"/>
            <ac:spMk id="2" creationId="{66888400-10D7-E61C-2EC2-84BDA05E6059}"/>
          </ac:spMkLst>
        </pc:spChg>
        <pc:spChg chg="mod">
          <ac:chgData name="Hannah Whaites" userId="ec7f32bc-6f8d-49d4-813c-f1068aa6397c" providerId="ADAL" clId="{73E16994-7598-4315-9DA9-0701FC0204E5}" dt="2023-05-18T13:27:11.902" v="7" actId="14100"/>
          <ac:spMkLst>
            <pc:docMk/>
            <pc:sldMk cId="1613691197" sldId="260"/>
            <ac:spMk id="17" creationId="{C25D9389-AAFE-A375-8225-E5FB52B73182}"/>
          </ac:spMkLst>
        </pc:spChg>
        <pc:spChg chg="mod">
          <ac:chgData name="Hannah Whaites" userId="ec7f32bc-6f8d-49d4-813c-f1068aa6397c" providerId="ADAL" clId="{73E16994-7598-4315-9DA9-0701FC0204E5}" dt="2023-05-18T13:27:25.989" v="11" actId="1076"/>
          <ac:spMkLst>
            <pc:docMk/>
            <pc:sldMk cId="1613691197" sldId="260"/>
            <ac:spMk id="23" creationId="{1F6A8E74-F44A-52BB-EBF8-97B8F74DC86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CE204B5A-DF1A-422B-8E34-C818CF8FD4D7}" type="datetimeFigureOut">
              <a:rPr lang="en-GB" smtClean="0"/>
              <a:t>21/08/2024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951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2A9E722-A5C7-4E09-A010-6385BADDE2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78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Fairtrade logo (CC0) – </a:t>
            </a:r>
            <a:r>
              <a:rPr lang="en-GB" dirty="0"/>
              <a:t>https://</a:t>
            </a:r>
            <a:r>
              <a:rPr lang="en-GB" dirty="0" err="1"/>
              <a:t>commons.wikimedia.org</a:t>
            </a:r>
            <a:r>
              <a:rPr lang="en-GB" dirty="0"/>
              <a:t>/wiki/</a:t>
            </a:r>
            <a:r>
              <a:rPr lang="en-GB" dirty="0" err="1"/>
              <a:t>File:Fairtrade-logo.jpg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722-A5C7-4E09-A010-6385BADDE2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86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CD5CFC4-DDB0-4A8F-8826-459EC8D33B25}"/>
              </a:ext>
            </a:extLst>
          </p:cNvPr>
          <p:cNvSpPr/>
          <p:nvPr userDrawn="1"/>
        </p:nvSpPr>
        <p:spPr>
          <a:xfrm>
            <a:off x="51752" y="251608"/>
            <a:ext cx="6203769" cy="574040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349809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0F92058-8AAF-4ECA-9A9A-D3F6257BE0A9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2984C4A-A5D2-4617-843C-1F63552727CE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01182683-9D42-42D0-9602-36D469B9729E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rtlCol="0" anchor="ctr">
              <a:noAutofit/>
            </a:bodyPr>
            <a:lstStyle/>
            <a:p>
              <a:endParaRPr lang="en-GB" sz="180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FE93BA2-1701-400C-9A06-E03063623C2F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1" name="Picture 20" descr="Shape&#10;&#10;Description automatically generated with medium confidence">
            <a:extLst>
              <a:ext uri="{FF2B5EF4-FFF2-40B4-BE49-F238E27FC236}">
                <a16:creationId xmlns:a16="http://schemas.microsoft.com/office/drawing/2014/main" id="{E9F49053-895A-469C-83C4-4142EFBB233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">
            <a:extLst>
              <a:ext uri="{FF2B5EF4-FFF2-40B4-BE49-F238E27FC236}">
                <a16:creationId xmlns:a16="http://schemas.microsoft.com/office/drawing/2014/main" id="{FBED5F2C-32EF-4D85-B8A9-3AD9286B86E2}"/>
              </a:ext>
            </a:extLst>
          </p:cNvPr>
          <p:cNvSpPr txBox="1">
            <a:spLocks/>
          </p:cNvSpPr>
          <p:nvPr/>
        </p:nvSpPr>
        <p:spPr>
          <a:xfrm>
            <a:off x="4626927" y="6578480"/>
            <a:ext cx="5279073" cy="281305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Geography | Year 5 – Autumn | </a:t>
            </a:r>
            <a:r>
              <a:rPr lang="en-US" sz="1000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Organiser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20000"/>
              </a:lnSpc>
              <a:spcAft>
                <a:spcPts val="1200"/>
              </a:spcAft>
            </a:pPr>
            <a:r>
              <a:rPr lang="en-US" sz="1000" b="1" kern="1200" dirty="0">
                <a:solidFill>
                  <a:srgbClr val="000000"/>
                </a:solidFill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7">
            <a:extLst>
              <a:ext uri="{FF2B5EF4-FFF2-40B4-BE49-F238E27FC236}">
                <a16:creationId xmlns:a16="http://schemas.microsoft.com/office/drawing/2014/main" id="{1997A90D-5EB7-7610-5A23-F80E89684337}"/>
              </a:ext>
            </a:extLst>
          </p:cNvPr>
          <p:cNvSpPr txBox="1">
            <a:spLocks/>
          </p:cNvSpPr>
          <p:nvPr/>
        </p:nvSpPr>
        <p:spPr>
          <a:xfrm>
            <a:off x="88357" y="251608"/>
            <a:ext cx="5244219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600" b="1" spc="100" dirty="0"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Investigating World Trade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4F6D8423-0A44-87BC-D2BB-624FC32B0795}"/>
              </a:ext>
            </a:extLst>
          </p:cNvPr>
          <p:cNvSpPr/>
          <p:nvPr/>
        </p:nvSpPr>
        <p:spPr>
          <a:xfrm>
            <a:off x="53191" y="2940206"/>
            <a:ext cx="4609761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Employment industries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23A055C8-A791-6964-4427-384ED63B84C9}"/>
              </a:ext>
            </a:extLst>
          </p:cNvPr>
          <p:cNvSpPr/>
          <p:nvPr/>
        </p:nvSpPr>
        <p:spPr>
          <a:xfrm flipH="1">
            <a:off x="4992008" y="980107"/>
            <a:ext cx="4860800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Natural resources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A97011E-9366-35FF-6088-D803B9208AC8}"/>
              </a:ext>
            </a:extLst>
          </p:cNvPr>
          <p:cNvSpPr txBox="1">
            <a:spLocks/>
          </p:cNvSpPr>
          <p:nvPr/>
        </p:nvSpPr>
        <p:spPr>
          <a:xfrm>
            <a:off x="4992008" y="1289024"/>
            <a:ext cx="4860801" cy="2333586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Natural resources </a:t>
            </a:r>
            <a:r>
              <a:rPr lang="en-US" sz="1200" dirty="0">
                <a:latin typeface="United Curriculum" pitchFamily="2" charset="0"/>
              </a:rPr>
              <a:t>are materials that occur naturally in the environment, like </a:t>
            </a:r>
            <a:r>
              <a:rPr lang="en-US" sz="1200" b="1" dirty="0">
                <a:latin typeface="United Curriculum" pitchFamily="2" charset="0"/>
              </a:rPr>
              <a:t>wood</a:t>
            </a:r>
            <a:r>
              <a:rPr lang="en-US" sz="1200" dirty="0">
                <a:latin typeface="United Curriculum" pitchFamily="2" charset="0"/>
              </a:rPr>
              <a:t>, </a:t>
            </a:r>
            <a:r>
              <a:rPr lang="en-US" sz="1200" b="1" dirty="0">
                <a:latin typeface="United Curriculum" pitchFamily="2" charset="0"/>
              </a:rPr>
              <a:t>food</a:t>
            </a:r>
            <a:r>
              <a:rPr lang="en-US" sz="1200" dirty="0">
                <a:latin typeface="United Curriculum" pitchFamily="2" charset="0"/>
              </a:rPr>
              <a:t>, </a:t>
            </a:r>
            <a:r>
              <a:rPr lang="en-US" sz="1200" b="1" dirty="0">
                <a:latin typeface="United Curriculum" pitchFamily="2" charset="0"/>
              </a:rPr>
              <a:t>water</a:t>
            </a:r>
            <a:r>
              <a:rPr lang="en-US" sz="1200" dirty="0">
                <a:latin typeface="United Curriculum" pitchFamily="2" charset="0"/>
              </a:rPr>
              <a:t> and </a:t>
            </a:r>
            <a:r>
              <a:rPr lang="en-US" sz="1200" b="1" dirty="0">
                <a:latin typeface="United Curriculum" pitchFamily="2" charset="0"/>
              </a:rPr>
              <a:t>fossil fuels</a:t>
            </a:r>
            <a:r>
              <a:rPr lang="en-US" sz="1200" dirty="0">
                <a:latin typeface="United Curriculum" pitchFamily="2" charset="0"/>
              </a:rPr>
              <a:t>. 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Fossil fuels </a:t>
            </a:r>
            <a:r>
              <a:rPr lang="en-US" sz="1200" dirty="0">
                <a:latin typeface="United Curriculum" pitchFamily="2" charset="0"/>
              </a:rPr>
              <a:t>are materials made from fossils over millions of years, like coal and oil. Humans use these to run cars and electrical appliances.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Natural resources can be </a:t>
            </a:r>
            <a:r>
              <a:rPr lang="en-US" sz="1400" b="1" dirty="0">
                <a:latin typeface="United Curriculum" pitchFamily="2" charset="0"/>
              </a:rPr>
              <a:t>renewable</a:t>
            </a:r>
            <a:r>
              <a:rPr lang="en-US" sz="1200" dirty="0">
                <a:latin typeface="United Curriculum" pitchFamily="2" charset="0"/>
              </a:rPr>
              <a:t> (they will not run out) or </a:t>
            </a:r>
            <a:r>
              <a:rPr lang="en-US" sz="1400" b="1" dirty="0">
                <a:latin typeface="United Curriculum" pitchFamily="2" charset="0"/>
              </a:rPr>
              <a:t>non-renewable</a:t>
            </a:r>
            <a:r>
              <a:rPr lang="en-US" sz="1200" dirty="0">
                <a:latin typeface="United Curriculum" pitchFamily="2" charset="0"/>
              </a:rPr>
              <a:t> (they will run out).</a:t>
            </a:r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090B8118-D867-8701-1915-1C55467CE03A}"/>
              </a:ext>
            </a:extLst>
          </p:cNvPr>
          <p:cNvSpPr/>
          <p:nvPr/>
        </p:nvSpPr>
        <p:spPr>
          <a:xfrm>
            <a:off x="53191" y="898097"/>
            <a:ext cx="4370940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Trade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1B719D89-3C54-B2F9-D797-B5D3D5930569}"/>
              </a:ext>
            </a:extLst>
          </p:cNvPr>
          <p:cNvSpPr txBox="1">
            <a:spLocks/>
          </p:cNvSpPr>
          <p:nvPr/>
        </p:nvSpPr>
        <p:spPr>
          <a:xfrm>
            <a:off x="140853" y="1208561"/>
            <a:ext cx="4370940" cy="1677875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Trade</a:t>
            </a:r>
            <a:r>
              <a:rPr lang="en-US" sz="1200" dirty="0">
                <a:latin typeface="United Curriculum" pitchFamily="2" charset="0"/>
              </a:rPr>
              <a:t> is the process of buying and selling natural resources and goods.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Imports</a:t>
            </a:r>
            <a:r>
              <a:rPr lang="en-US" sz="1200" dirty="0">
                <a:latin typeface="United Curriculum" pitchFamily="2" charset="0"/>
              </a:rPr>
              <a:t> are goods that are brought into the country. </a:t>
            </a:r>
            <a:r>
              <a:rPr lang="en-US" sz="1400" b="1" dirty="0">
                <a:latin typeface="United Curriculum" pitchFamily="2" charset="0"/>
              </a:rPr>
              <a:t>Exports</a:t>
            </a:r>
            <a:r>
              <a:rPr lang="en-US" sz="1200" dirty="0">
                <a:latin typeface="United Curriculum" pitchFamily="2" charset="0"/>
              </a:rPr>
              <a:t> are goods that are traded out of the country.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United Curriculum" pitchFamily="2" charset="0"/>
              </a:rPr>
              <a:t>Over time, trade has become more and more global.</a:t>
            </a:r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BB787D5C-F77C-B422-4D4C-5DFA4398F7A6}"/>
              </a:ext>
            </a:extLst>
          </p:cNvPr>
          <p:cNvSpPr/>
          <p:nvPr/>
        </p:nvSpPr>
        <p:spPr>
          <a:xfrm flipH="1">
            <a:off x="5009014" y="3577362"/>
            <a:ext cx="4860802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 Four-figure grid references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80C2E5E-2314-BA4F-BDF7-4F37A7BF8E86}"/>
              </a:ext>
            </a:extLst>
          </p:cNvPr>
          <p:cNvSpPr txBox="1"/>
          <p:nvPr/>
        </p:nvSpPr>
        <p:spPr>
          <a:xfrm>
            <a:off x="7132144" y="4493628"/>
            <a:ext cx="2635771" cy="1903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2000" indent="-252000">
              <a:lnSpc>
                <a:spcPts val="2400"/>
              </a:lnSpc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United Curriculum" pitchFamily="2" charset="0"/>
                <a:cs typeface="Arial"/>
              </a:rPr>
              <a:t>Look at the bottom left corner of the square.</a:t>
            </a:r>
          </a:p>
          <a:p>
            <a:pPr marL="252000" indent="-252000">
              <a:lnSpc>
                <a:spcPts val="2400"/>
              </a:lnSpc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United Curriculum" pitchFamily="2" charset="0"/>
                <a:cs typeface="Arial"/>
              </a:rPr>
              <a:t>Find the </a:t>
            </a:r>
            <a:r>
              <a:rPr lang="en-US" sz="1400" b="1" dirty="0">
                <a:latin typeface="United Curriculum" pitchFamily="2" charset="0"/>
                <a:cs typeface="Arial"/>
              </a:rPr>
              <a:t>easting</a:t>
            </a:r>
            <a:r>
              <a:rPr lang="en-US" sz="1200" b="1" dirty="0">
                <a:latin typeface="United Curriculum" pitchFamily="2" charset="0"/>
                <a:cs typeface="Arial"/>
              </a:rPr>
              <a:t>.</a:t>
            </a:r>
          </a:p>
          <a:p>
            <a:pPr marL="252000" indent="-252000">
              <a:lnSpc>
                <a:spcPts val="2400"/>
              </a:lnSpc>
              <a:buAutoNum type="arabicPeriod"/>
            </a:pPr>
            <a:r>
              <a:rPr lang="en-US" sz="1200" dirty="0">
                <a:latin typeface="United Curriculum" pitchFamily="2" charset="0"/>
                <a:cs typeface="Arial"/>
              </a:rPr>
              <a:t>Find the </a:t>
            </a:r>
            <a:r>
              <a:rPr lang="en-US" sz="1400" b="1" dirty="0">
                <a:latin typeface="United Curriculum" pitchFamily="2" charset="0"/>
                <a:cs typeface="Arial"/>
              </a:rPr>
              <a:t>northing</a:t>
            </a:r>
            <a:r>
              <a:rPr lang="en-US" sz="1200" b="1" dirty="0">
                <a:latin typeface="United Curriculum" pitchFamily="2" charset="0"/>
                <a:cs typeface="Arial"/>
              </a:rPr>
              <a:t>.</a:t>
            </a:r>
          </a:p>
          <a:p>
            <a:pPr marL="252000" indent="-252000">
              <a:lnSpc>
                <a:spcPts val="2400"/>
              </a:lnSpc>
              <a:buAutoNum type="arabicPeriod"/>
            </a:pPr>
            <a:r>
              <a:rPr lang="en-US" sz="1200" dirty="0">
                <a:latin typeface="United Curriculum" pitchFamily="2" charset="0"/>
                <a:cs typeface="Arial"/>
              </a:rPr>
              <a:t>Write down the four-digit </a:t>
            </a:r>
            <a:r>
              <a:rPr lang="en-US" sz="1200" dirty="0">
                <a:solidFill>
                  <a:schemeClr val="tx1"/>
                </a:solidFill>
                <a:latin typeface="United Curriculum" pitchFamily="2" charset="0"/>
                <a:cs typeface="Arial"/>
              </a:rPr>
              <a:t>grid reference.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02C09720-FBBE-9C86-8C94-35367E99E8EF}"/>
              </a:ext>
            </a:extLst>
          </p:cNvPr>
          <p:cNvSpPr txBox="1">
            <a:spLocks/>
          </p:cNvSpPr>
          <p:nvPr/>
        </p:nvSpPr>
        <p:spPr>
          <a:xfrm>
            <a:off x="5131919" y="3942602"/>
            <a:ext cx="4635996" cy="619566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en-US" sz="1200" dirty="0">
                <a:latin typeface="United Curriculum" pitchFamily="2" charset="0"/>
              </a:rPr>
              <a:t>Four-figure grid references are used to describe locations on an OS map.</a:t>
            </a:r>
          </a:p>
        </p:txBody>
      </p:sp>
      <p:sp>
        <p:nvSpPr>
          <p:cNvPr id="2" name="Rectangle 11">
            <a:extLst>
              <a:ext uri="{FF2B5EF4-FFF2-40B4-BE49-F238E27FC236}">
                <a16:creationId xmlns:a16="http://schemas.microsoft.com/office/drawing/2014/main" id="{66888400-10D7-E61C-2EC2-84BDA05E6059}"/>
              </a:ext>
            </a:extLst>
          </p:cNvPr>
          <p:cNvSpPr/>
          <p:nvPr/>
        </p:nvSpPr>
        <p:spPr>
          <a:xfrm>
            <a:off x="31793" y="5409519"/>
            <a:ext cx="4609761" cy="308918"/>
          </a:xfrm>
          <a:custGeom>
            <a:avLst/>
            <a:gdLst>
              <a:gd name="connsiteX0" fmla="*/ 0 w 3253740"/>
              <a:gd name="connsiteY0" fmla="*/ 0 h 342900"/>
              <a:gd name="connsiteX1" fmla="*/ 325374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218729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79600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  <a:gd name="connsiteX0" fmla="*/ 0 w 3253740"/>
              <a:gd name="connsiteY0" fmla="*/ 0 h 342900"/>
              <a:gd name="connsiteX1" fmla="*/ 3198135 w 3253740"/>
              <a:gd name="connsiteY1" fmla="*/ 0 h 342900"/>
              <a:gd name="connsiteX2" fmla="*/ 3253740 w 3253740"/>
              <a:gd name="connsiteY2" fmla="*/ 342900 h 342900"/>
              <a:gd name="connsiteX3" fmla="*/ 0 w 3253740"/>
              <a:gd name="connsiteY3" fmla="*/ 342900 h 342900"/>
              <a:gd name="connsiteX4" fmla="*/ 0 w 3253740"/>
              <a:gd name="connsiteY4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3740" h="342900">
                <a:moveTo>
                  <a:pt x="0" y="0"/>
                </a:moveTo>
                <a:lnTo>
                  <a:pt x="3198135" y="0"/>
                </a:lnTo>
                <a:lnTo>
                  <a:pt x="3253740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08000" tIns="36000" rIns="108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effectLst/>
                <a:latin typeface="United Curriculum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Fairtrade</a:t>
            </a:r>
            <a:endParaRPr lang="en-GB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25D9389-AAFE-A375-8225-E5FB52B73182}"/>
              </a:ext>
            </a:extLst>
          </p:cNvPr>
          <p:cNvSpPr txBox="1">
            <a:spLocks/>
          </p:cNvSpPr>
          <p:nvPr/>
        </p:nvSpPr>
        <p:spPr>
          <a:xfrm>
            <a:off x="88270" y="3269349"/>
            <a:ext cx="4335862" cy="1953018"/>
          </a:xfrm>
          <a:prstGeom prst="rect">
            <a:avLst/>
          </a:prstGeom>
        </p:spPr>
        <p:txBody>
          <a:bodyPr lIns="108000" tIns="0" rIns="108000" bIns="0" anchor="t"/>
          <a:lstStyle>
            <a:lvl1pPr marL="0" indent="0" algn="l" defTabSz="1320704" rtl="0" eaLnBrk="1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spc="0" baseline="0">
                <a:solidFill>
                  <a:schemeClr val="tx1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990528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346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50880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8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31123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71584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93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92287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52641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12992" indent="-330177" algn="l" defTabSz="1320704" rtl="0" eaLnBrk="1" latinLnBrk="0" hangingPunct="1">
              <a:lnSpc>
                <a:spcPct val="90000"/>
              </a:lnSpc>
              <a:spcBef>
                <a:spcPts val="722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Primary: </a:t>
            </a:r>
            <a:r>
              <a:rPr lang="en-US" sz="1200" dirty="0">
                <a:latin typeface="United Curriculum" pitchFamily="2" charset="0"/>
              </a:rPr>
              <a:t>Industries that collect or </a:t>
            </a:r>
            <a:r>
              <a:rPr lang="en-US" sz="1200" b="1" dirty="0">
                <a:latin typeface="United Curriculum" pitchFamily="2" charset="0"/>
              </a:rPr>
              <a:t>extract </a:t>
            </a:r>
            <a:r>
              <a:rPr lang="en-US" sz="1200" dirty="0">
                <a:latin typeface="United Curriculum" pitchFamily="2" charset="0"/>
              </a:rPr>
              <a:t>natural resources from the environment. 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Secondary: </a:t>
            </a:r>
            <a:r>
              <a:rPr lang="en-US" sz="1200" dirty="0">
                <a:latin typeface="United Curriculum" pitchFamily="2" charset="0"/>
              </a:rPr>
              <a:t>Industries that manufacture goods into products.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Tertiary: </a:t>
            </a:r>
            <a:r>
              <a:rPr lang="en-US" sz="1200" dirty="0">
                <a:latin typeface="United Curriculum" pitchFamily="2" charset="0"/>
              </a:rPr>
              <a:t>Industries that provide a service. 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Quaternary: </a:t>
            </a:r>
            <a:r>
              <a:rPr lang="en-GB" sz="1200" dirty="0">
                <a:latin typeface="United Curriculum" pitchFamily="2" charset="0"/>
              </a:rPr>
              <a:t>Industries that involve using technology and research.</a:t>
            </a:r>
            <a:endParaRPr lang="en-US" sz="1200" dirty="0">
              <a:latin typeface="United Curriculum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6A8E74-F44A-52BB-EBF8-97B8F74DC86C}"/>
              </a:ext>
            </a:extLst>
          </p:cNvPr>
          <p:cNvSpPr txBox="1"/>
          <p:nvPr/>
        </p:nvSpPr>
        <p:spPr>
          <a:xfrm>
            <a:off x="517322" y="5649439"/>
            <a:ext cx="3796681" cy="1292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United Curriculum" pitchFamily="2" charset="0"/>
              </a:rPr>
              <a:t>Fairtrade</a:t>
            </a:r>
            <a:r>
              <a:rPr lang="en-US" sz="1400" dirty="0">
                <a:latin typeface="United Curriculum" pitchFamily="2" charset="0"/>
              </a:rPr>
              <a:t> </a:t>
            </a:r>
            <a:r>
              <a:rPr lang="en-US" sz="1200" dirty="0">
                <a:latin typeface="United Curriculum" pitchFamily="2" charset="0"/>
              </a:rPr>
              <a:t>is an organisation that supports farmers receiving fair prices and good working conditions.</a:t>
            </a:r>
          </a:p>
          <a:p>
            <a:pPr marL="171450" indent="-171450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en-US" sz="1400" dirty="0">
              <a:latin typeface="United Curriculum" pitchFamily="2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3ED2A43D-D5F5-2D27-4367-77F597AC3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423" y="5945345"/>
            <a:ext cx="469131" cy="55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972470-7CDE-ABA6-7D44-C9036BE5EF7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5004"/>
          <a:stretch/>
        </p:blipFill>
        <p:spPr>
          <a:xfrm>
            <a:off x="5011204" y="4304062"/>
            <a:ext cx="1998042" cy="202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6911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20F8DA-C4FB-4450-BACC-F5A742E79B9F}">
  <ds:schemaRefs>
    <ds:schemaRef ds:uri="http://purl.org/dc/terms/"/>
    <ds:schemaRef ds:uri="http://schemas.microsoft.com/office/2006/metadata/properties"/>
    <ds:schemaRef ds:uri="http://purl.org/dc/elements/1.1/"/>
    <ds:schemaRef ds:uri="84283a62-dbf0-4bf3-9286-04d2ea05a3ac"/>
    <ds:schemaRef ds:uri="http://www.w3.org/XML/1998/namespace"/>
    <ds:schemaRef ds:uri="http://schemas.microsoft.com/office/2006/documentManagement/types"/>
    <ds:schemaRef ds:uri="7cdbce52-7c58-4c49-97cb-d953267058b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C9E315-BA3B-431F-B116-E4A444E400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cdbce52-7c58-4c49-97cb-d953267058b2"/>
    <ds:schemaRef ds:uri="84283a62-dbf0-4bf3-9286-04d2ea05a3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252</Words>
  <Application>Microsoft Macintosh PowerPoint</Application>
  <PresentationFormat>A4 Paper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United Curriculum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Quinn</dc:creator>
  <cp:lastModifiedBy>Proofreader – HS</cp:lastModifiedBy>
  <cp:revision>5</cp:revision>
  <dcterms:created xsi:type="dcterms:W3CDTF">2021-04-22T13:12:58Z</dcterms:created>
  <dcterms:modified xsi:type="dcterms:W3CDTF">2024-08-21T09:23:24Z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</Properties>
</file>